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ggzApZ+PubNgtnKD4dkSG1TE7/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356101571640895"/>
          <c:y val="0.10421951219512195"/>
          <c:w val="0.56150934446447209"/>
          <c:h val="0.761217783752640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</c:v>
                </c:pt>
              </c:strCache>
            </c:strRef>
          </c:tx>
          <c:spPr>
            <a:solidFill>
              <a:srgbClr val="202EE2"/>
            </a:solidFill>
            <a:ln>
              <a:solidFill>
                <a:srgbClr val="202EE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Не зверталася за допомогою</c:v>
                </c:pt>
                <c:pt idx="1">
                  <c:v>Відмовлено у допомозі</c:v>
                </c:pt>
                <c:pt idx="2">
                  <c:v>Не отримано очікуваної допомоги</c:v>
                </c:pt>
                <c:pt idx="3">
                  <c:v>Отримано кваліфіковану допомогу</c:v>
                </c:pt>
              </c:strCache>
            </c:strRef>
          </c:cat>
          <c:val>
            <c:numRef>
              <c:f>Аркуш1!$B$2:$B$5</c:f>
              <c:numCache>
                <c:formatCode>0%</c:formatCode>
                <c:ptCount val="4"/>
                <c:pt idx="0">
                  <c:v>0.76</c:v>
                </c:pt>
                <c:pt idx="1">
                  <c:v>0.01</c:v>
                </c:pt>
                <c:pt idx="2">
                  <c:v>0.03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1-4230-8CC9-8B8110CF7A0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Батьки</c:v>
                </c:pt>
              </c:strCache>
            </c:strRef>
          </c:tx>
          <c:spPr>
            <a:solidFill>
              <a:srgbClr val="FA8C00"/>
            </a:solidFill>
            <a:ln>
              <a:solidFill>
                <a:srgbClr val="FA8C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Не зверталася за допомогою</c:v>
                </c:pt>
                <c:pt idx="1">
                  <c:v>Відмовлено у допомозі</c:v>
                </c:pt>
                <c:pt idx="2">
                  <c:v>Не отримано очікуваної допомоги</c:v>
                </c:pt>
                <c:pt idx="3">
                  <c:v>Отримано кваліфіковану допомогу</c:v>
                </c:pt>
              </c:strCache>
            </c:strRef>
          </c:cat>
          <c:val>
            <c:numRef>
              <c:f>Аркуш1!$C$2:$C$5</c:f>
              <c:numCache>
                <c:formatCode>0%</c:formatCode>
                <c:ptCount val="4"/>
                <c:pt idx="0">
                  <c:v>0.89</c:v>
                </c:pt>
                <c:pt idx="1">
                  <c:v>0.01</c:v>
                </c:pt>
                <c:pt idx="2">
                  <c:v>0.01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C1-4230-8CC9-8B8110CF7A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74800208"/>
        <c:axId val="1374800624"/>
      </c:barChart>
      <c:catAx>
        <c:axId val="137480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Proba Pro" panose="020D0003030200000000" pitchFamily="34" charset="-52"/>
                <a:ea typeface="+mn-ea"/>
                <a:cs typeface="+mn-cs"/>
              </a:defRPr>
            </a:pPr>
            <a:endParaRPr lang="uk-UA"/>
          </a:p>
        </c:txPr>
        <c:crossAx val="1374800624"/>
        <c:crosses val="autoZero"/>
        <c:auto val="1"/>
        <c:lblAlgn val="l"/>
        <c:lblOffset val="100"/>
        <c:noMultiLvlLbl val="0"/>
      </c:catAx>
      <c:valAx>
        <c:axId val="13748006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7480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chart" Target="../charts/chart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02EE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4322" y="301642"/>
            <a:ext cx="5689579" cy="116636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609600" y="8863208"/>
            <a:ext cx="358944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 квітня 2025 року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838200" y="4076700"/>
            <a:ext cx="156972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Безпека учасників освітнього процесу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5743" l="416" r="495" t="0"/>
          <a:stretch/>
        </p:blipFill>
        <p:spPr>
          <a:xfrm>
            <a:off x="0" y="8638492"/>
            <a:ext cx="18288000" cy="1648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246434" y="3194006"/>
            <a:ext cx="8077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uk-UA" sz="2400"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100%</a:t>
            </a:r>
            <a:r>
              <a:rPr lang="uk-UA" sz="2400">
                <a:latin typeface="Arial"/>
                <a:ea typeface="Arial"/>
                <a:cs typeface="Arial"/>
                <a:sym typeface="Arial"/>
              </a:rPr>
              <a:t>-приміщень задіяних в освітньому процесі відповідають будівельним, санітарним та пожежним нормам вимогам для осіб з ООП </a:t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228600" y="4229100"/>
            <a:ext cx="5029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3505200" y="1710290"/>
            <a:ext cx="12420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ЗА РЕЗУЛЬТАТАМИ АКРЕДИТАЦІЇ ОСВІТНЬО-ПРОФЕСІЙНИХ ПРОГРАМ У СФЕРІ ФАХОВОЇ ПЕРЕДВИЩОЇ ОСВІТИ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228600" y="5295900"/>
            <a:ext cx="8763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закладів освіти проводять опитування серед здобувачів щодо їхніх потреб та інтересів 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239949" y="7325831"/>
            <a:ext cx="8382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</a:t>
            </a: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85 %  -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фахових коледжів розміщено на сайтах інформацію з питань  техніки безпеки під час навчальних занять, пожежної безпеки, правил поведінки під час надзвичайних ситуацій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9144000" y="3393941"/>
            <a:ext cx="8915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коледжів  розробили механізми освітньої, організаційної, інформаційної, консультативної та соціальної підтримки здобувачів освіти, зокрема й осіб з ООП 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9067800" y="5372100"/>
            <a:ext cx="839497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</a:t>
            </a: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фахових коледжів є скриньки довіри розташовані в приміщенні закладу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9144000" y="7362310"/>
            <a:ext cx="839497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63 %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є електронні скриньки довіри розміщені на сайті закладу освіти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10984749" y="7357700"/>
            <a:ext cx="594260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b="0" i="0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ісця для сидіння у достатній кількості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400280" y="7357701"/>
            <a:ext cx="67361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Резервне штучне освітлення та електроживлення</a:t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11035546" y="5908017"/>
            <a:ext cx="44646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Первинні засоби пожежогасіння</a:t>
            </a:r>
            <a:endParaRPr/>
          </a:p>
        </p:txBody>
      </p:sp>
      <p:sp>
        <p:nvSpPr>
          <p:cNvPr id="108" name="Google Shape;108;p3"/>
          <p:cNvSpPr/>
          <p:nvPr/>
        </p:nvSpPr>
        <p:spPr>
          <a:xfrm>
            <a:off x="413250" y="8566724"/>
            <a:ext cx="49099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Вбиральні або виносні баки 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11035546" y="8566724"/>
            <a:ext cx="49487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Засоби надання медичної допомоги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0259886" y="2946102"/>
            <a:ext cx="751524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 закладах освіти забезпечено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вказівники, шляхи евакуації,  запасні виходи,  систему оповіщення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7315200" y="1181100"/>
            <a:ext cx="1036694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Забезпечення  безпечних умов навчання та праці</a:t>
            </a:r>
            <a:endParaRPr sz="2800">
              <a:solidFill>
                <a:srgbClr val="FA8C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/>
          <p:nvPr/>
        </p:nvSpPr>
        <p:spPr>
          <a:xfrm>
            <a:off x="503595" y="2392105"/>
            <a:ext cx="9250006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88 %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фахових коледжів гарантують безпеку освітнього середовища для життя та здоров'я учасників освітнього процесу (розрахункова місткість захисних споруд відповідає кількості здобувачів освіти)</a:t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8122907" y="4698746"/>
            <a:ext cx="21369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100%</a:t>
            </a:r>
            <a:endParaRPr/>
          </a:p>
        </p:txBody>
      </p:sp>
      <p:sp>
        <p:nvSpPr>
          <p:cNvPr id="115" name="Google Shape;115;p3"/>
          <p:cNvSpPr/>
          <p:nvPr/>
        </p:nvSpPr>
        <p:spPr>
          <a:xfrm>
            <a:off x="324080" y="5781778"/>
            <a:ext cx="94295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Наявність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споруд цивільного захисту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/укриттів (споруди подвійного призначення та/або найпростіші укриття)</a:t>
            </a: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11811000" y="2204306"/>
            <a:ext cx="1447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100 %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228600" y="3390900"/>
            <a:ext cx="8077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uk-UA" sz="2400"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50% </a:t>
            </a:r>
            <a:r>
              <a:rPr lang="uk-UA" sz="2400">
                <a:latin typeface="Arial"/>
                <a:ea typeface="Arial"/>
                <a:cs typeface="Arial"/>
                <a:sym typeface="Arial"/>
              </a:rPr>
              <a:t>- закладів  ЗП(ПТ)О мають встановлений комплекс тривожної сигналізації або тривожну кнопку  </a:t>
            </a:r>
            <a:endParaRPr/>
          </a:p>
        </p:txBody>
      </p:sp>
      <p:pic>
        <p:nvPicPr>
          <p:cNvPr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"/>
          <p:cNvSpPr txBox="1"/>
          <p:nvPr/>
        </p:nvSpPr>
        <p:spPr>
          <a:xfrm>
            <a:off x="152400" y="4229100"/>
            <a:ext cx="5029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1943054" y="1919888"/>
            <a:ext cx="1470669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EE2"/>
              </a:buClr>
              <a:buSzPts val="2400"/>
              <a:buFont typeface="Arial"/>
              <a:buNone/>
            </a:pPr>
            <a:r>
              <a:rPr b="1" i="0" lang="uk-UA" sz="2400" u="none" cap="none" strike="noStrike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ЗА РЕЗУЛЬТАТАМИ МОНІТОРИНГОВОГО ДОСЛІДЖЕННЯ  (ВИВЧЕННЯ) СТАНУ ПІДГОТОВКИ ЗАКЛАДІВ ПРОФЕСІЙНОЇ (ПРОФЕСІЙНО-ТЕХНІЧНОЇ) ОСВІТИ</a:t>
            </a:r>
            <a:endParaRPr b="1" i="0" sz="2400" u="none" cap="none" strike="noStrike">
              <a:solidFill>
                <a:srgbClr val="FA8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9296400" y="3467100"/>
            <a:ext cx="89154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учасників освітнього процесу пройшли навчання діям в умовах надзвичайних ситуацій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9339330" y="8039100"/>
            <a:ext cx="8915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FFFFFF"/>
                </a:solidFill>
                <a:highlight>
                  <a:srgbClr val="0000FF"/>
                </a:highlight>
                <a:latin typeface="Arial"/>
                <a:ea typeface="Arial"/>
                <a:cs typeface="Arial"/>
                <a:sym typeface="Arial"/>
              </a:rPr>
              <a:t>100 %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навчання з питань психологічної підтримки проводить психолог закладу освіти, спеціального навчання учасники освітнього процесу не проходять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228600" y="7962900"/>
            <a:ext cx="839497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25%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закладів ЗП(ПТ)О мають власні розробки задля безпеки учасників освітнього прцесу, зокрема електронний ідентифікатор учня    </a:t>
            </a:r>
            <a:endParaRPr/>
          </a:p>
        </p:txBody>
      </p:sp>
      <p:sp>
        <p:nvSpPr>
          <p:cNvPr id="128" name="Google Shape;128;p4"/>
          <p:cNvSpPr txBox="1"/>
          <p:nvPr/>
        </p:nvSpPr>
        <p:spPr>
          <a:xfrm>
            <a:off x="228600" y="4762500"/>
            <a:ext cx="8077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50%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закладів ЗП(ПТ)О мають налагоджений пропускний режим (огорожа, система контролю, забезпечено чергування працівників)  </a:t>
            </a:r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228600" y="6210300"/>
            <a:ext cx="8149838" cy="834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25%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закладів ЗП(ПТ)О  мають встановлені камери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внутрішнього спостереження   </a:t>
            </a: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9296400" y="4610100"/>
            <a:ext cx="8991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педагогічних працівників пройшли навчання з психологічної підтримки та допомоги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9296400" y="5676900"/>
            <a:ext cx="877181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100%-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учасників освітнього процесу мають доступ до інформаційних матеріалів щодо психологічної підтримки в умовах воєнного стану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228600" y="7353300"/>
            <a:ext cx="924465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100 % 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закладів ЗП (ПТ)О мають  власне укриття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228600" y="9182100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FFFFFF"/>
                </a:solidFill>
                <a:highlight>
                  <a:srgbClr val="202EE2"/>
                </a:highlight>
                <a:latin typeface="Arial"/>
                <a:ea typeface="Arial"/>
                <a:cs typeface="Arial"/>
                <a:sym typeface="Arial"/>
              </a:rPr>
              <a:t>50 % 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укриттів закладів ЗП(ПТ)О не мають умов для навчання  та доступу для  осіб з ООП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9372600" y="6972300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50%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педагогічних працівників проходять навчання з домедичної допомоги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9296400" y="9258300"/>
            <a:ext cx="8686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uk-UA" sz="2400" u="none" cap="none" strike="noStrike">
                <a:solidFill>
                  <a:srgbClr val="FFFFFF"/>
                </a:solidFill>
                <a:highlight>
                  <a:srgbClr val="0000FF"/>
                </a:highlight>
                <a:latin typeface="Arial"/>
                <a:ea typeface="Arial"/>
                <a:cs typeface="Arial"/>
                <a:sym typeface="Arial"/>
              </a:rPr>
              <a:t>25 %</a:t>
            </a:r>
            <a:r>
              <a:rPr b="0" i="0" lang="uk-UA" sz="2400" u="none" cap="none" strike="noStrike">
                <a:solidFill>
                  <a:srgbClr val="000000"/>
                </a:solidFill>
                <a:highlight>
                  <a:srgbClr val="0000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uk-UA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в закладів ЗП(ПТ)О вакантна посада медичного працівника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609600" y="1638300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Частка учнів, які отримують інформацію від учителів/керівництва школи з питань  техніки безпеки під час навчальних занять, пожежної безпеки, правил поведінки під час надзвичайних ситуацій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538316" y="3337912"/>
            <a:ext cx="9144000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27%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регулярно, із залученням спеціальних служб (Державної служби України з надзвичайних ситуацій та інші)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63%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 вчителі інформують під час проведення навчальних занять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9%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у поодиноких випадках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не інформують взагалі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523568" y="6465998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Частка учнів, які отримують  інформацію про те, як безпечно користуватися Інтернетом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538316" y="7281018"/>
            <a:ext cx="7843684" cy="2513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63%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проводяться різноманітні інформаційні заходи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29%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інформує вчитель лише під час навчальних занять з інформатики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жодних заходів не проводилося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10665542" y="1020047"/>
            <a:ext cx="70128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Учні отримують інформацію про те, що таке булінг (цькування), інші форми насильства</a:t>
            </a:r>
            <a:endParaRPr b="1" sz="24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9753600" y="1829047"/>
            <a:ext cx="8077200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42%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від класного керівника, вчителів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34%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від практичного психолога/соціального педагога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9%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з інтернету, соціальних мереж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2%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з інформаційних стендів школи/вебсайту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1%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від батьків, однолітків, друзів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11%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від працівників поліції та соціальних служб, які виступали в школі 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A8C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1%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нічого про це не знають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11074950" y="6562431"/>
            <a:ext cx="5909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Частка батьків, які отримують інформацію   </a:t>
            </a:r>
            <a:endParaRPr b="1" sz="24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9832263" y="7091225"/>
            <a:ext cx="79200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80%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безпечне використання мережі Інтернет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84%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попередження кібербулінгу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80%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шляхи запобігання та подолання дискримінації за певними ознаками (вік, стать, стан здоров’я, інвалідність, походження, соціальний і майновий стан тощо)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highlight>
                  <a:srgbClr val="FA8C00"/>
                </a:highlight>
                <a:latin typeface="Arial"/>
                <a:ea typeface="Arial"/>
                <a:cs typeface="Arial"/>
                <a:sym typeface="Arial"/>
              </a:rPr>
              <a:t>19%</a:t>
            </a:r>
            <a:r>
              <a:rPr lang="uk-U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попередження та способи протидії насилля над дитиною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6934200" y="492473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ЗА РЕЗУЛЬТАТАМИ ІНСТИТУЦІЙНИХ АУДИТІВ</a:t>
            </a:r>
            <a:endParaRPr b="1" sz="18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6"/>
          <p:cNvSpPr txBox="1"/>
          <p:nvPr/>
        </p:nvSpPr>
        <p:spPr>
          <a:xfrm>
            <a:off x="10058400" y="300861"/>
            <a:ext cx="6477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ПРОЯВИ НАСИЛЬСТВА СЕРЕД УЧНІВ</a:t>
            </a:r>
            <a:endParaRPr b="1" sz="24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(відповіді учнів):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9645899" y="1201074"/>
            <a:ext cx="8991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11% учнів 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зазнавали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психологічного насильства 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(крики, залякування, тролінг, маніпуляції, приниження, кепкування)</a:t>
            </a:r>
            <a:endParaRPr/>
          </a:p>
        </p:txBody>
      </p:sp>
      <p:sp>
        <p:nvSpPr>
          <p:cNvPr id="157" name="Google Shape;157;p6"/>
          <p:cNvSpPr txBox="1"/>
          <p:nvPr/>
        </p:nvSpPr>
        <p:spPr>
          <a:xfrm>
            <a:off x="9664949" y="3165762"/>
            <a:ext cx="816585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4% учнів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економічного насильства </a:t>
            </a:r>
            <a:r>
              <a:rPr b="0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(вимагання грошей, відбирання їжі, особистих речей)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9607799" y="2203719"/>
            <a:ext cx="818490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3% учнів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фізичного насильства </a:t>
            </a:r>
            <a:r>
              <a:rPr b="0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(побиття, завдання шкоди здоров’ю, штовхання)</a:t>
            </a: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-569867" y="2007345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ВИПАДКИ НАСИЛЬСТВА ЩОДО ДІТЕЙ У ШКОЛІ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(оцінка батьків):</a:t>
            </a: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520949" y="3122944"/>
            <a:ext cx="8053184" cy="6532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5% батьків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повідомили, що з їхніми дітьми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часто/постійно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траплялися випадки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образливої поведінки, приниження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 інших учнів школи та вчителів (інших працівників школи), </a:t>
            </a: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35%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іноді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3% батьків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зазначили, що з їхніми дітьми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часто/постійно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траплялися випадки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фізичного насильства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 боку інших учнів школи  та вчителів (інших працівників школи),           </a:t>
            </a: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12%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іноді</a:t>
            </a:r>
            <a:endParaRPr sz="2400">
              <a:solidFill>
                <a:srgbClr val="202EE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1% батьків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вказали, що з їхніми дітьми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часто/постійно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траплялися випадки 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психологічного тиску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 боку вчителів та/або керівництва школи,                                                          </a:t>
            </a: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8%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іноді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9420598" y="4156380"/>
            <a:ext cx="855930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Учні, </a:t>
            </a:r>
            <a:r>
              <a:rPr b="1" lang="uk-UA" sz="20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які  потерпали від булінгу</a:t>
            </a:r>
            <a:r>
              <a:rPr b="0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/цькування (діянь учасників освітнього процесу, що полягають у психологічному, фізичному, економічному насильстві, у тому числі із застосуванням засобів електронних комунікацій), чи були його свідком, звертались за допомогою у школі</a:t>
            </a:r>
            <a:endParaRPr/>
          </a:p>
        </p:txBody>
      </p:sp>
      <p:sp>
        <p:nvSpPr>
          <p:cNvPr id="162" name="Google Shape;162;p6"/>
          <p:cNvSpPr txBox="1"/>
          <p:nvPr/>
        </p:nvSpPr>
        <p:spPr>
          <a:xfrm>
            <a:off x="9855448" y="5563240"/>
            <a:ext cx="7784851" cy="4144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4%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до директора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3%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до практичного психолога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12%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до класного керівника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2%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до педагогів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1%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до однокласників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7%</a:t>
            </a: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ні до кого не звертався/зверталася	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41% 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я не потерпав/потерпала від булінгу/цькування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29%</a:t>
            </a:r>
            <a:r>
              <a:rPr lang="uk-U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я не був/була свідком такої ситуації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34726"/>
            <a:ext cx="5410200" cy="110909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7"/>
          <p:cNvSpPr txBox="1"/>
          <p:nvPr/>
        </p:nvSpPr>
        <p:spPr>
          <a:xfrm>
            <a:off x="457200" y="1522393"/>
            <a:ext cx="769933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Чи зупинилися  прояви булінгу/цькування після звернення: </a:t>
            </a:r>
            <a:r>
              <a:rPr b="1" lang="uk-UA" sz="28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відповіді</a:t>
            </a:r>
            <a:r>
              <a:rPr b="0" lang="uk-UA" sz="28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uk-UA" sz="28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учнів</a:t>
            </a:r>
            <a:r>
              <a:rPr b="0" lang="uk-UA" sz="28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9" name="Google Shape;169;p7"/>
          <p:cNvSpPr txBox="1"/>
          <p:nvPr/>
        </p:nvSpPr>
        <p:spPr>
          <a:xfrm>
            <a:off x="457200" y="2476500"/>
            <a:ext cx="7699331" cy="31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14%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заходів реагування не було вжито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11%</a:t>
            </a:r>
            <a:r>
              <a:rPr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-звернення розглянуто, але булінг/цькування не припинився	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12%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звернення розглянуто, але булінг/цькування припинився на певний час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63%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після розгляду звернення булінг/цькування припинився</a:t>
            </a:r>
            <a:endParaRPr/>
          </a:p>
        </p:txBody>
      </p:sp>
      <p:sp>
        <p:nvSpPr>
          <p:cNvPr id="170" name="Google Shape;170;p7"/>
          <p:cNvSpPr txBox="1"/>
          <p:nvPr/>
        </p:nvSpPr>
        <p:spPr>
          <a:xfrm>
            <a:off x="30480" y="6098453"/>
            <a:ext cx="750243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Реакція школи на звернення щодо булінгу: </a:t>
            </a:r>
            <a:r>
              <a:rPr b="1" lang="uk-UA" sz="28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відповіді батьків</a:t>
            </a:r>
            <a:endParaRPr sz="2800">
              <a:solidFill>
                <a:srgbClr val="FA8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 txBox="1"/>
          <p:nvPr/>
        </p:nvSpPr>
        <p:spPr>
          <a:xfrm>
            <a:off x="342899" y="7199801"/>
            <a:ext cx="7927931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18%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проблема вирішувалась конструктивно;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4%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 реакція була формальною;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uk-UA" sz="2400">
                <a:solidFill>
                  <a:srgbClr val="FA8C00"/>
                </a:solidFill>
                <a:latin typeface="Arial"/>
                <a:ea typeface="Arial"/>
                <a:cs typeface="Arial"/>
                <a:sym typeface="Arial"/>
              </a:rPr>
              <a:t>1%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звернення не розглянули;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77%</a:t>
            </a:r>
            <a:r>
              <a:rPr b="1"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не зверталися (не було таких випадків)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7"/>
          <p:cNvSpPr txBox="1"/>
          <p:nvPr/>
        </p:nvSpPr>
        <p:spPr>
          <a:xfrm>
            <a:off x="9106989" y="1572061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rgbClr val="202EE2"/>
                </a:solidFill>
                <a:latin typeface="Arial"/>
                <a:ea typeface="Arial"/>
                <a:cs typeface="Arial"/>
                <a:sym typeface="Arial"/>
              </a:rPr>
              <a:t>Допомога від практичного психолога/соціального педагога</a:t>
            </a:r>
            <a:endParaRPr/>
          </a:p>
        </p:txBody>
      </p:sp>
      <p:graphicFrame>
        <p:nvGraphicFramePr>
          <p:cNvPr id="173" name="Google Shape;173;p7"/>
          <p:cNvGraphicFramePr/>
          <p:nvPr/>
        </p:nvGraphicFramePr>
        <p:xfrm>
          <a:off x="8534400" y="2512423"/>
          <a:ext cx="8610600" cy="5588000"/>
        </p:xfrm>
        <a:graphic>
          <a:graphicData uri="http://schemas.openxmlformats.org/drawingml/2006/chart">
            <c:chart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02EE2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4322" y="301642"/>
            <a:ext cx="5689579" cy="116636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8"/>
          <p:cNvSpPr/>
          <p:nvPr/>
        </p:nvSpPr>
        <p:spPr>
          <a:xfrm>
            <a:off x="457200" y="8743850"/>
            <a:ext cx="18473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654565" y="7020301"/>
            <a:ext cx="5109091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Дякуємо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 увагу!</a:t>
            </a:r>
            <a:endParaRPr/>
          </a:p>
        </p:txBody>
      </p:sp>
      <p:pic>
        <p:nvPicPr>
          <p:cNvPr id="181" name="Google Shape;18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57055" y="6076203"/>
            <a:ext cx="3383280" cy="338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73532" y="5213727"/>
            <a:ext cx="1141762" cy="114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62752" y="6076203"/>
            <a:ext cx="3383280" cy="338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5543030" y="5213727"/>
            <a:ext cx="1141762" cy="114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8"/>
          <p:cNvPicPr preferRelativeResize="0"/>
          <p:nvPr/>
        </p:nvPicPr>
        <p:blipFill rotWithShape="1">
          <a:blip r:embed="rId8">
            <a:alphaModFix/>
          </a:blip>
          <a:srcRect b="5743" l="416" r="495" t="0"/>
          <a:stretch/>
        </p:blipFill>
        <p:spPr>
          <a:xfrm>
            <a:off x="2969795" y="8638492"/>
            <a:ext cx="15404402" cy="1648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8"/>
          <p:cNvPicPr preferRelativeResize="0"/>
          <p:nvPr/>
        </p:nvPicPr>
        <p:blipFill rotWithShape="1">
          <a:blip r:embed="rId8">
            <a:alphaModFix/>
          </a:blip>
          <a:srcRect b="5743" l="416" r="75972" t="0"/>
          <a:stretch/>
        </p:blipFill>
        <p:spPr>
          <a:xfrm>
            <a:off x="-700734" y="8638492"/>
            <a:ext cx="3670529" cy="1648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User</dc:creator>
</cp:coreProperties>
</file>